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</p:sldMasterIdLst>
  <p:sldIdLst>
    <p:sldId id="256" r:id="rId3"/>
    <p:sldId id="258" r:id="rId4"/>
    <p:sldId id="259" r:id="rId5"/>
    <p:sldId id="276" r:id="rId6"/>
    <p:sldId id="291" r:id="rId7"/>
    <p:sldId id="294" r:id="rId8"/>
    <p:sldId id="295" r:id="rId9"/>
    <p:sldId id="261" r:id="rId10"/>
    <p:sldId id="262" r:id="rId11"/>
    <p:sldId id="260" r:id="rId12"/>
    <p:sldId id="265" r:id="rId13"/>
    <p:sldId id="263" r:id="rId14"/>
    <p:sldId id="264" r:id="rId15"/>
    <p:sldId id="292" r:id="rId16"/>
    <p:sldId id="293" r:id="rId17"/>
    <p:sldId id="28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77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27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72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5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67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5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61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14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49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00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776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7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32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900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07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0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06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B9582B-4941-4267-A734-D6D43204F042}"/>
              </a:ext>
            </a:extLst>
          </p:cNvPr>
          <p:cNvSpPr>
            <a:spLocks noGrp="1"/>
          </p:cNvSpPr>
          <p:nvPr>
            <p:ph type="ctr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pt-BR" sz="13800" u="sng" dirty="0">
                <a:solidFill>
                  <a:schemeClr val="bg1"/>
                </a:solidFill>
                <a:latin typeface="Algerian" panose="04020705040A02060702" pitchFamily="82" charset="0"/>
              </a:rPr>
              <a:t>FILOSOFIA</a:t>
            </a:r>
            <a:endParaRPr lang="pt-BR" sz="9600" u="sng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54C11F-9A01-4FDD-B9FF-97F877F59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Professor: Alexandre Luiz Zeni</a:t>
            </a:r>
          </a:p>
        </p:txBody>
      </p:sp>
      <p:pic>
        <p:nvPicPr>
          <p:cNvPr id="1026" name="Picture 2" descr="Autocolante Filosofia Justicia - Autocolantes Filosofia Justicia Belleza">
            <a:extLst>
              <a:ext uri="{FF2B5EF4-FFF2-40B4-BE49-F238E27FC236}">
                <a16:creationId xmlns:a16="http://schemas.microsoft.com/office/drawing/2014/main" id="{61C243EF-0BD2-4D6A-8A9E-C03E4094A2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9213" cy="306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osofia | Wiki | Conhecimento Escolar Amino Amino">
            <a:extLst>
              <a:ext uri="{FF2B5EF4-FFF2-40B4-BE49-F238E27FC236}">
                <a16:creationId xmlns:a16="http://schemas.microsoft.com/office/drawing/2014/main" id="{E359926D-31FF-4A05-9A1A-E2F8174AE0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556" y="16156"/>
            <a:ext cx="2498444" cy="249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569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7A88FD3-2BEE-428C-84C3-1CEE96D4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87" y="892885"/>
            <a:ext cx="5163671" cy="903642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pt-BR" sz="5400" u="sng" dirty="0">
                <a:solidFill>
                  <a:srgbClr val="FF0000"/>
                </a:solidFill>
                <a:latin typeface="Algerian" panose="04020705040A02060702" pitchFamily="82" charset="0"/>
              </a:rPr>
              <a:t>Francis bacon</a:t>
            </a:r>
            <a:endParaRPr lang="pt-BR" sz="5400" dirty="0">
              <a:solidFill>
                <a:srgbClr val="FF0000"/>
              </a:solidFill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2A316B4-2C8C-4F23-8CC5-E27F64EEA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3487" y="1936377"/>
            <a:ext cx="5163671" cy="4754880"/>
          </a:xfrm>
          <a:ln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rgbClr val="00B050"/>
                </a:solidFill>
              </a:rPr>
              <a:t>Conhecimento científico;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rgbClr val="00B0F0"/>
                </a:solidFill>
              </a:rPr>
              <a:t>Conhecimento é poder;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rgbClr val="00B050"/>
                </a:solidFill>
              </a:rPr>
              <a:t>Poder sobre a natureza;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rgbClr val="00B0F0"/>
                </a:solidFill>
              </a:rPr>
              <a:t>Natureza, útil para nós;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rgbClr val="00B050"/>
                </a:solidFill>
              </a:rPr>
              <a:t>Prosperidade e progresso social;</a:t>
            </a:r>
          </a:p>
          <a:p>
            <a:endParaRPr lang="pt-BR" dirty="0"/>
          </a:p>
        </p:txBody>
      </p:sp>
      <p:pic>
        <p:nvPicPr>
          <p:cNvPr id="7" name="Espaço Reservado para Conteúdo 5">
            <a:extLst>
              <a:ext uri="{FF2B5EF4-FFF2-40B4-BE49-F238E27FC236}">
                <a16:creationId xmlns:a16="http://schemas.microsoft.com/office/drawing/2014/main" id="{3C8C11A8-532C-4F31-9E19-DB93602ED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2229" y="1116529"/>
            <a:ext cx="6411912" cy="4167742"/>
          </a:xfrm>
        </p:spPr>
      </p:pic>
    </p:spTree>
    <p:extLst>
      <p:ext uri="{BB962C8B-B14F-4D97-AF65-F5344CB8AC3E}">
        <p14:creationId xmlns:p14="http://schemas.microsoft.com/office/powerpoint/2010/main" val="3563249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FDE02-35E1-4470-9AB0-40E85A93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Ok PNG Transparent Images | PNG All">
            <a:extLst>
              <a:ext uri="{FF2B5EF4-FFF2-40B4-BE49-F238E27FC236}">
                <a16:creationId xmlns:a16="http://schemas.microsoft.com/office/drawing/2014/main" id="{476B66FB-E016-4488-9BB3-B49034FFA9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815" y="761753"/>
            <a:ext cx="4428844" cy="567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001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222D3F-CEAF-4FD0-9C9D-35FA77DA5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4" y="236668"/>
            <a:ext cx="11822655" cy="6621331"/>
          </a:xfrm>
        </p:spPr>
        <p:txBody>
          <a:bodyPr>
            <a:normAutofit fontScale="92500" lnSpcReduction="20000"/>
          </a:bodyPr>
          <a:lstStyle/>
          <a:p>
            <a:pPr marL="36900" indent="0" algn="just" fontAlgn="base">
              <a:buNone/>
            </a:pPr>
            <a:r>
              <a:rPr lang="pt-BR" sz="2800" b="1" dirty="0">
                <a:solidFill>
                  <a:srgbClr val="FF0000"/>
                </a:solidFill>
                <a:effectLst/>
              </a:rPr>
              <a:t>(UEL) </a:t>
            </a:r>
            <a:r>
              <a:rPr lang="pt-BR" sz="2800" b="1" dirty="0">
                <a:effectLst/>
              </a:rPr>
              <a:t>São de quatro gêneros os ídolos que bloqueiam a mente humana. Para melhor apresentá-los, assinalamos os nomes: Ídolos da Tribo, Ídolos da Caverna, Ídolos do Foro e Ídolos do Teatro.”</a:t>
            </a:r>
          </a:p>
          <a:p>
            <a:pPr marL="36900" indent="0" algn="just" fontAlgn="base">
              <a:buNone/>
            </a:pPr>
            <a:r>
              <a:rPr lang="pt-BR" sz="2800" baseline="-25000" dirty="0">
                <a:effectLst/>
              </a:rPr>
              <a:t>Fonte: BACON. </a:t>
            </a:r>
            <a:r>
              <a:rPr lang="pt-BR" sz="2800" i="1" baseline="-25000" dirty="0" err="1">
                <a:effectLst/>
              </a:rPr>
              <a:t>Novum</a:t>
            </a:r>
            <a:r>
              <a:rPr lang="pt-BR" sz="2800" i="1" baseline="-25000" dirty="0">
                <a:effectLst/>
              </a:rPr>
              <a:t> </a:t>
            </a:r>
            <a:r>
              <a:rPr lang="pt-BR" sz="2800" i="1" baseline="-25000" dirty="0" err="1">
                <a:effectLst/>
              </a:rPr>
              <a:t>Organum</a:t>
            </a:r>
            <a:r>
              <a:rPr lang="pt-BR" sz="2800" baseline="-25000" dirty="0">
                <a:effectLst/>
              </a:rPr>
              <a:t>..., São Paulo: Nova Cultural, 1999, p.33.</a:t>
            </a:r>
            <a:endParaRPr lang="pt-BR" sz="2800" dirty="0">
              <a:effectLst/>
            </a:endParaRPr>
          </a:p>
          <a:p>
            <a:pPr marL="36900" indent="0" algn="just" fontAlgn="base">
              <a:buNone/>
            </a:pPr>
            <a:r>
              <a:rPr lang="pt-BR" sz="2800" dirty="0">
                <a:effectLst/>
              </a:rPr>
              <a:t> </a:t>
            </a:r>
          </a:p>
          <a:p>
            <a:pPr marL="36900" indent="0" algn="just" fontAlgn="base">
              <a:buNone/>
            </a:pPr>
            <a:r>
              <a:rPr lang="pt-BR" sz="2800" dirty="0">
                <a:solidFill>
                  <a:srgbClr val="00B0F0"/>
                </a:solidFill>
                <a:effectLst/>
              </a:rPr>
              <a:t>É correto afirmar que para Bacon:</a:t>
            </a:r>
          </a:p>
          <a:p>
            <a:pPr marL="36900" indent="0" algn="just">
              <a:buNone/>
            </a:pPr>
            <a:endParaRPr lang="pt-BR" sz="2800" dirty="0"/>
          </a:p>
          <a:p>
            <a:pPr marL="36900" indent="0" algn="just">
              <a:buNone/>
            </a:pPr>
            <a:r>
              <a:rPr lang="pt-BR" sz="2800" dirty="0"/>
              <a:t>a) </a:t>
            </a:r>
            <a:r>
              <a:rPr lang="pt-BR" sz="2800" dirty="0">
                <a:solidFill>
                  <a:srgbClr val="00B050"/>
                </a:solidFill>
                <a:effectLst/>
              </a:rPr>
              <a:t>Os Ídolos da Tribo e da Caverna são os conhecimentos primitivos que herdamos dos nossos antepassados mais notáveis.</a:t>
            </a:r>
          </a:p>
          <a:p>
            <a:pPr marL="36900" indent="0" algn="just">
              <a:buNone/>
            </a:pPr>
            <a:r>
              <a:rPr lang="pt-BR" sz="2800" dirty="0">
                <a:effectLst/>
              </a:rPr>
              <a:t>b) </a:t>
            </a:r>
            <a:r>
              <a:rPr lang="pt-BR" sz="2800" dirty="0">
                <a:solidFill>
                  <a:srgbClr val="00B050"/>
                </a:solidFill>
                <a:effectLst/>
              </a:rPr>
              <a:t>Os Ídolos do Teatro são todos os grandes atores que nos influenciam na vida cotidiana.</a:t>
            </a:r>
          </a:p>
          <a:p>
            <a:pPr marL="36900" indent="0" algn="just">
              <a:buNone/>
            </a:pPr>
            <a:r>
              <a:rPr lang="pt-BR" sz="2800" dirty="0">
                <a:effectLst/>
              </a:rPr>
              <a:t>c) </a:t>
            </a:r>
            <a:r>
              <a:rPr lang="pt-BR" sz="2800" dirty="0">
                <a:solidFill>
                  <a:srgbClr val="00B050"/>
                </a:solidFill>
                <a:effectLst/>
              </a:rPr>
              <a:t>Os Ídolos do Foro são as ideias formadas em nós por meio dos nossos sentidos.</a:t>
            </a:r>
          </a:p>
          <a:p>
            <a:pPr marL="36900" indent="0" algn="just">
              <a:buNone/>
            </a:pPr>
            <a:r>
              <a:rPr lang="pt-BR" sz="2800" dirty="0">
                <a:effectLst/>
              </a:rPr>
              <a:t>d) </a:t>
            </a:r>
            <a:r>
              <a:rPr lang="pt-BR" sz="2800" dirty="0">
                <a:solidFill>
                  <a:srgbClr val="00B050"/>
                </a:solidFill>
                <a:effectLst/>
              </a:rPr>
              <a:t>Através dos Ídolos, mesmo considerando que temos a mente bloqueada, podemos chegar à verdade.</a:t>
            </a:r>
          </a:p>
          <a:p>
            <a:pPr marL="36900" indent="0" algn="just">
              <a:buNone/>
            </a:pPr>
            <a:r>
              <a:rPr lang="pt-BR" sz="2800" dirty="0">
                <a:effectLst/>
              </a:rPr>
              <a:t>e) </a:t>
            </a:r>
            <a:r>
              <a:rPr lang="pt-BR" sz="2800" dirty="0">
                <a:solidFill>
                  <a:srgbClr val="00B050"/>
                </a:solidFill>
                <a:effectLst/>
              </a:rPr>
              <a:t>Os Ídolos são falsas noções e retratam os principais motivos pelos quais erramos quando buscamos conhecer.</a:t>
            </a:r>
            <a:endParaRPr lang="pt-BR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9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222D3F-CEAF-4FD0-9C9D-35FA77DA5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4" y="236668"/>
            <a:ext cx="11822655" cy="6621331"/>
          </a:xfrm>
        </p:spPr>
        <p:txBody>
          <a:bodyPr>
            <a:normAutofit fontScale="92500" lnSpcReduction="20000"/>
          </a:bodyPr>
          <a:lstStyle/>
          <a:p>
            <a:pPr marL="36900" indent="0" algn="just">
              <a:buNone/>
            </a:pPr>
            <a:r>
              <a:rPr lang="pt-BR" sz="2400" b="1" dirty="0">
                <a:effectLst/>
              </a:rPr>
              <a:t>(ENEM 2019) </a:t>
            </a:r>
            <a:r>
              <a:rPr lang="pt-BR" sz="2400" b="1" dirty="0">
                <a:solidFill>
                  <a:srgbClr val="00B050"/>
                </a:solidFill>
                <a:effectLst/>
              </a:rPr>
              <a:t>TEXTO I</a:t>
            </a:r>
            <a:endParaRPr lang="pt-BR" sz="2400" dirty="0">
              <a:solidFill>
                <a:srgbClr val="00B050"/>
              </a:solidFill>
              <a:effectLst/>
            </a:endParaRPr>
          </a:p>
          <a:p>
            <a:pPr marL="36900" indent="0" algn="just">
              <a:buNone/>
            </a:pPr>
            <a:r>
              <a:rPr lang="pt-BR" sz="2400" dirty="0">
                <a:effectLst/>
              </a:rPr>
              <a:t>Os segredos da natureza se revelam mais sob a tortura dos experimentos do que no seu curso natural.</a:t>
            </a:r>
          </a:p>
          <a:p>
            <a:pPr marL="36900" indent="0" algn="just">
              <a:buNone/>
            </a:pPr>
            <a:r>
              <a:rPr lang="pt-BR" sz="2400" dirty="0">
                <a:effectLst/>
              </a:rPr>
              <a:t>BACON, F. </a:t>
            </a:r>
            <a:r>
              <a:rPr lang="pt-BR" sz="2400" dirty="0" err="1">
                <a:effectLst/>
              </a:rPr>
              <a:t>Novum</a:t>
            </a:r>
            <a:r>
              <a:rPr lang="pt-BR" sz="2400" dirty="0">
                <a:effectLst/>
              </a:rPr>
              <a:t> </a:t>
            </a:r>
            <a:r>
              <a:rPr lang="pt-BR" sz="2400" dirty="0" err="1">
                <a:effectLst/>
              </a:rPr>
              <a:t>Organum</a:t>
            </a:r>
            <a:r>
              <a:rPr lang="pt-BR" sz="2400" dirty="0">
                <a:effectLst/>
              </a:rPr>
              <a:t>, 1620. In: HADOT, P. O véu de Ísis: ensaio sobre a história da ideia de natureza. São Paulo: Loyola, 2006.</a:t>
            </a:r>
          </a:p>
          <a:p>
            <a:pPr marL="36900" indent="0" algn="just">
              <a:buNone/>
            </a:pPr>
            <a:r>
              <a:rPr lang="pt-BR" sz="2400" b="1" dirty="0">
                <a:solidFill>
                  <a:srgbClr val="00B050"/>
                </a:solidFill>
                <a:effectLst/>
              </a:rPr>
              <a:t>TEXTO II</a:t>
            </a:r>
            <a:endParaRPr lang="pt-BR" sz="2400" dirty="0">
              <a:solidFill>
                <a:srgbClr val="00B050"/>
              </a:solidFill>
              <a:effectLst/>
            </a:endParaRPr>
          </a:p>
          <a:p>
            <a:pPr marL="36900" indent="0" algn="just">
              <a:buNone/>
            </a:pPr>
            <a:r>
              <a:rPr lang="pt-BR" sz="2400" dirty="0">
                <a:effectLst/>
              </a:rPr>
              <a:t>O ser humano, totalmente desintegrado do todo, não percebe mais as relações de equilíbrio da natureza. Age de forma totalmente desarmônica sobre o ambiente, causando grandes desequilíbrios ambientais.</a:t>
            </a:r>
          </a:p>
          <a:p>
            <a:pPr marL="36900" indent="0" algn="just">
              <a:buNone/>
            </a:pPr>
            <a:r>
              <a:rPr lang="pt-BR" sz="2400" dirty="0">
                <a:effectLst/>
              </a:rPr>
              <a:t>GUIMARÃES, M. A dimensão ambiental na educação. Campinas: Papirus, 1995.</a:t>
            </a:r>
          </a:p>
          <a:p>
            <a:pPr marL="36900" indent="0" algn="just">
              <a:buNone/>
            </a:pPr>
            <a:r>
              <a:rPr lang="pt-BR" sz="2400" dirty="0">
                <a:solidFill>
                  <a:srgbClr val="00B050"/>
                </a:solidFill>
                <a:effectLst/>
              </a:rPr>
              <a:t>Os textos indicam uma relação da sociedade diante da natureza caracterizada pela:</a:t>
            </a:r>
          </a:p>
          <a:p>
            <a:pPr marL="36900" indent="0" algn="just">
              <a:buNone/>
            </a:pPr>
            <a:endParaRPr lang="pt-BR" sz="2400" dirty="0">
              <a:effectLst/>
            </a:endParaRPr>
          </a:p>
          <a:p>
            <a:pPr marL="36900" indent="0" algn="just">
              <a:buNone/>
            </a:pPr>
            <a:r>
              <a:rPr lang="pt-BR" sz="2400" dirty="0">
                <a:effectLst/>
              </a:rPr>
              <a:t>a) </a:t>
            </a:r>
            <a:r>
              <a:rPr lang="pt-BR" sz="2400" dirty="0">
                <a:solidFill>
                  <a:srgbClr val="00B0F0"/>
                </a:solidFill>
                <a:effectLst/>
              </a:rPr>
              <a:t>objetificação do espaço físico.</a:t>
            </a:r>
          </a:p>
          <a:p>
            <a:pPr marL="36900" indent="0" algn="just">
              <a:buNone/>
            </a:pPr>
            <a:r>
              <a:rPr lang="pt-BR" sz="2400" dirty="0">
                <a:effectLst/>
              </a:rPr>
              <a:t>b) </a:t>
            </a:r>
            <a:r>
              <a:rPr lang="pt-BR" sz="2400" dirty="0">
                <a:solidFill>
                  <a:srgbClr val="00B0F0"/>
                </a:solidFill>
                <a:effectLst/>
              </a:rPr>
              <a:t>retomada do modelo criacionista.</a:t>
            </a:r>
          </a:p>
          <a:p>
            <a:pPr marL="36900" indent="0" algn="just">
              <a:buNone/>
            </a:pPr>
            <a:r>
              <a:rPr lang="pt-BR" sz="2400" dirty="0">
                <a:effectLst/>
              </a:rPr>
              <a:t>c) </a:t>
            </a:r>
            <a:r>
              <a:rPr lang="pt-BR" sz="2400" dirty="0">
                <a:solidFill>
                  <a:srgbClr val="00B0F0"/>
                </a:solidFill>
                <a:effectLst/>
              </a:rPr>
              <a:t>recuperação do legado ancestral.</a:t>
            </a:r>
          </a:p>
          <a:p>
            <a:pPr marL="36900" indent="0" algn="just">
              <a:buNone/>
            </a:pPr>
            <a:r>
              <a:rPr lang="pt-BR" sz="2400" dirty="0">
                <a:effectLst/>
              </a:rPr>
              <a:t>d) </a:t>
            </a:r>
            <a:r>
              <a:rPr lang="pt-BR" sz="2400" dirty="0">
                <a:solidFill>
                  <a:srgbClr val="00B0F0"/>
                </a:solidFill>
                <a:effectLst/>
              </a:rPr>
              <a:t>infalibilidade do método científico.</a:t>
            </a:r>
          </a:p>
          <a:p>
            <a:pPr marL="36900" indent="0" algn="just">
              <a:buNone/>
            </a:pPr>
            <a:r>
              <a:rPr lang="pt-BR" sz="2400" dirty="0">
                <a:effectLst/>
              </a:rPr>
              <a:t>e) </a:t>
            </a:r>
            <a:r>
              <a:rPr lang="pt-BR" sz="2400" dirty="0">
                <a:solidFill>
                  <a:srgbClr val="00B0F0"/>
                </a:solidFill>
                <a:effectLst/>
              </a:rPr>
              <a:t>formação da cosmovisão holística.</a:t>
            </a:r>
          </a:p>
          <a:p>
            <a:pPr marL="36900" indent="0" algn="just" fontAlgn="base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00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FEC7B6C-8568-41B8-9049-13AB9819C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(ENEM) </a:t>
            </a:r>
          </a:p>
          <a:p>
            <a:pPr marL="0" indent="0" algn="just">
              <a:buNone/>
            </a:pPr>
            <a:r>
              <a:rPr lang="pt-BR" sz="2000" dirty="0"/>
              <a:t>A filosofia encontra-se escrita neste grande livro que continuamente se abre perante nossos olhos (isto é, o universo), que não se pode compreender antes de entender a língua e conhecer os caracteres com os quais está escrito. Ele está escrito em língua matemática, os caracteres são triângulos, circunferências e outras figuras geométricas, sem cujos meios é impossível entender humanamente as palavras; sem eles, vagamos perdidos dentro de um obscuro labirinto.</a:t>
            </a:r>
          </a:p>
          <a:p>
            <a:pPr marL="0" indent="0" algn="just">
              <a:buNone/>
            </a:pPr>
            <a:r>
              <a:rPr lang="pt-BR" sz="2000" i="1" dirty="0"/>
              <a:t>GALILEI, G. O ensaiador. Os pensadores. São Paulo: Abril Cultural, 1978.</a:t>
            </a:r>
          </a:p>
          <a:p>
            <a:pPr marL="0" indent="0" algn="just">
              <a:buNone/>
            </a:pPr>
            <a:endParaRPr lang="pt-BR" sz="2000" i="1" dirty="0"/>
          </a:p>
          <a:p>
            <a:pPr marL="0" indent="0" algn="just">
              <a:buNone/>
            </a:pPr>
            <a:r>
              <a:rPr lang="pt-BR" sz="2000" dirty="0"/>
              <a:t>No contexto da Revolução Científica do século XVII, assumir a posição de Galileu significava defender a: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a) continuidade do vínculo entre ciência e fé dominante na Idade Média.</a:t>
            </a:r>
          </a:p>
          <a:p>
            <a:pPr marL="0" indent="0" algn="just">
              <a:buNone/>
            </a:pPr>
            <a:r>
              <a:rPr lang="pt-BR" sz="2000" dirty="0"/>
              <a:t>b) necessidade de o estudo linguístico ser acompanhado do exame matemático.</a:t>
            </a:r>
          </a:p>
          <a:p>
            <a:pPr marL="0" indent="0" algn="just">
              <a:buNone/>
            </a:pPr>
            <a:r>
              <a:rPr lang="pt-BR" sz="2000" dirty="0"/>
              <a:t>c) oposição da nova física quantitativa aos pressupostos da filosofia escolástica.</a:t>
            </a:r>
          </a:p>
          <a:p>
            <a:pPr marL="0" indent="0" algn="just">
              <a:buNone/>
            </a:pPr>
            <a:r>
              <a:rPr lang="pt-BR" sz="2000" dirty="0"/>
              <a:t>d) importância da independência da investigação científica pretendida pela Igreja.</a:t>
            </a:r>
          </a:p>
          <a:p>
            <a:pPr marL="0" indent="0" algn="just">
              <a:buNone/>
            </a:pPr>
            <a:r>
              <a:rPr lang="pt-BR" sz="2000" dirty="0"/>
              <a:t>e) inadequação da matemática para elaborar uma explicação racional da natureza.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1428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2EE7C-5E9D-4DED-B6B5-2C3F5968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3F1A2D8-234A-491A-917A-99606E701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3511" y="1120129"/>
            <a:ext cx="8209316" cy="4617741"/>
          </a:xfrm>
        </p:spPr>
      </p:pic>
    </p:spTree>
    <p:extLst>
      <p:ext uri="{BB962C8B-B14F-4D97-AF65-F5344CB8AC3E}">
        <p14:creationId xmlns:p14="http://schemas.microsoft.com/office/powerpoint/2010/main" val="1796372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B754FB-C65D-4BD2-A27F-863B4A9E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4873506-B1D7-4CA1-B68C-4A75FC361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100" y="0"/>
            <a:ext cx="9646700" cy="6854234"/>
          </a:xfrm>
        </p:spPr>
      </p:pic>
    </p:spTree>
    <p:extLst>
      <p:ext uri="{BB962C8B-B14F-4D97-AF65-F5344CB8AC3E}">
        <p14:creationId xmlns:p14="http://schemas.microsoft.com/office/powerpoint/2010/main" val="411911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7204A-2972-4B54-8868-13725CE6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1A8A-A2C2-42FF-B2CA-AD764B9E6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aracterísticas de la Filosofía Moderna">
            <a:extLst>
              <a:ext uri="{FF2B5EF4-FFF2-40B4-BE49-F238E27FC236}">
                <a16:creationId xmlns:a16="http://schemas.microsoft.com/office/drawing/2014/main" id="{3D82CA23-15B7-FBD5-C950-6A3871395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7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E4A79AA-8AA9-BBDB-E36A-F2E3C1CFF8B8}"/>
              </a:ext>
            </a:extLst>
          </p:cNvPr>
          <p:cNvSpPr/>
          <p:nvPr/>
        </p:nvSpPr>
        <p:spPr>
          <a:xfrm>
            <a:off x="3034747" y="2133599"/>
            <a:ext cx="6361043" cy="157700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>
                <a:latin typeface="Algerian" panose="04020705040A02060702" pitchFamily="82" charset="0"/>
              </a:rPr>
              <a:t>FILOSOFIA MODERNA</a:t>
            </a:r>
          </a:p>
        </p:txBody>
      </p:sp>
    </p:spTree>
    <p:extLst>
      <p:ext uri="{BB962C8B-B14F-4D97-AF65-F5344CB8AC3E}">
        <p14:creationId xmlns:p14="http://schemas.microsoft.com/office/powerpoint/2010/main" val="66702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F526F98-DBCD-4848-BD25-45FA05100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80772"/>
            <a:ext cx="8911687" cy="1591273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pt-BR" sz="4800" u="sng" dirty="0">
                <a:solidFill>
                  <a:schemeClr val="bg1"/>
                </a:solidFill>
                <a:latin typeface="Algerian" panose="04020705040A02060702" pitchFamily="82" charset="0"/>
              </a:rPr>
              <a:t>PASSAGEM</a:t>
            </a:r>
            <a:r>
              <a:rPr lang="pt-BR" sz="48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pt-BR" sz="4800" u="sng" dirty="0">
                <a:solidFill>
                  <a:schemeClr val="bg1"/>
                </a:solidFill>
                <a:latin typeface="Algerian" panose="04020705040A02060702" pitchFamily="82" charset="0"/>
              </a:rPr>
              <a:t>PARA</a:t>
            </a:r>
            <a:r>
              <a:rPr lang="pt-BR" sz="48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pt-BR" sz="4800" u="sng" dirty="0">
                <a:solidFill>
                  <a:schemeClr val="bg1"/>
                </a:solidFill>
                <a:latin typeface="Algerian" panose="04020705040A02060702" pitchFamily="82" charset="0"/>
              </a:rPr>
              <a:t>A</a:t>
            </a:r>
            <a:r>
              <a:rPr lang="pt-BR" sz="48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pt-BR" sz="4800" u="sng" dirty="0">
                <a:solidFill>
                  <a:schemeClr val="bg1"/>
                </a:solidFill>
                <a:latin typeface="Algerian" panose="04020705040A02060702" pitchFamily="82" charset="0"/>
              </a:rPr>
              <a:t>MODERNIDADE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3660000-8325-40D7-AAFA-FE1599602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1" y="1972703"/>
            <a:ext cx="4342894" cy="576262"/>
          </a:xfrm>
          <a:solidFill>
            <a:schemeClr val="tx2">
              <a:lumMod val="10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Idade Média (476 – 1453) 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5902664-51C4-4050-8C53-C3B0F2B27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4225032"/>
          </a:xfrm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endParaRPr lang="pt-BR" sz="2400" dirty="0"/>
          </a:p>
          <a:p>
            <a:r>
              <a:rPr lang="pt-BR" sz="2800" dirty="0"/>
              <a:t>Teocentrismo;</a:t>
            </a:r>
          </a:p>
          <a:p>
            <a:r>
              <a:rPr lang="pt-BR" sz="2800" dirty="0"/>
              <a:t>Aceitação;</a:t>
            </a:r>
          </a:p>
          <a:p>
            <a:r>
              <a:rPr lang="pt-BR" sz="2800" dirty="0"/>
              <a:t>Ascetismo;</a:t>
            </a:r>
          </a:p>
          <a:p>
            <a:r>
              <a:rPr lang="pt-BR" sz="2800" dirty="0"/>
              <a:t>Coletivismo;</a:t>
            </a:r>
          </a:p>
          <a:p>
            <a:r>
              <a:rPr lang="pt-BR" sz="2800" dirty="0"/>
              <a:t>Verdades Bíblicas;</a:t>
            </a:r>
          </a:p>
          <a:p>
            <a:r>
              <a:rPr lang="pt-BR" sz="2800" dirty="0"/>
              <a:t>Natureza Pecaminosa;</a:t>
            </a:r>
          </a:p>
          <a:p>
            <a:r>
              <a:rPr lang="pt-BR" sz="2800" dirty="0"/>
              <a:t>Homem = Erro;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2153D8A2-3522-473C-BE54-2EC740F7D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62737" y="1802296"/>
            <a:ext cx="4342893" cy="743441"/>
          </a:xfrm>
          <a:solidFill>
            <a:schemeClr val="tx2">
              <a:lumMod val="10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Idade Moderna (1453 – 1789)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29A9C09A-B780-46ED-A204-3CBF0D7DF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45737"/>
            <a:ext cx="4338674" cy="4228261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endParaRPr lang="pt-BR" sz="2400" dirty="0"/>
          </a:p>
          <a:p>
            <a:r>
              <a:rPr lang="pt-BR" sz="3000" dirty="0"/>
              <a:t>Antropocentrismo;</a:t>
            </a:r>
          </a:p>
          <a:p>
            <a:r>
              <a:rPr lang="pt-BR" sz="3000" dirty="0"/>
              <a:t>Progresso;</a:t>
            </a:r>
          </a:p>
          <a:p>
            <a:r>
              <a:rPr lang="pt-BR" sz="3000" dirty="0"/>
              <a:t>Hedonismo;</a:t>
            </a:r>
          </a:p>
          <a:p>
            <a:r>
              <a:rPr lang="pt-BR" sz="3000" dirty="0"/>
              <a:t>Individualismo;</a:t>
            </a:r>
          </a:p>
          <a:p>
            <a:r>
              <a:rPr lang="pt-BR" sz="3000" dirty="0"/>
              <a:t>Verdades Científicas;</a:t>
            </a:r>
          </a:p>
          <a:p>
            <a:r>
              <a:rPr lang="pt-BR" sz="3000" dirty="0"/>
              <a:t>Natureza = Bela;</a:t>
            </a:r>
          </a:p>
          <a:p>
            <a:r>
              <a:rPr lang="pt-BR" sz="3000" dirty="0"/>
              <a:t>Homem = Apogeu;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97988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EEB1055F-A804-44EF-94BD-58889FE4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122" y="446088"/>
            <a:ext cx="6716153" cy="9763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sz="2800" b="1" u="sng" dirty="0"/>
              <a:t>Ideia</a:t>
            </a:r>
            <a:r>
              <a:rPr lang="pt-BR" sz="2800" b="1" dirty="0"/>
              <a:t> </a:t>
            </a:r>
            <a:r>
              <a:rPr lang="pt-BR" sz="2800" b="1" u="sng" dirty="0"/>
              <a:t>de</a:t>
            </a:r>
            <a:r>
              <a:rPr lang="pt-BR" sz="2800" b="1" dirty="0"/>
              <a:t> </a:t>
            </a:r>
            <a:r>
              <a:rPr lang="pt-BR" sz="2800" b="1" u="sng" dirty="0"/>
              <a:t>Modernidade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EA0F0810-5866-4E6E-BE2B-F3EF10663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23122" y="1595668"/>
            <a:ext cx="6716153" cy="497200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/>
              <a:t>Período de grandes transformações: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Política;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Social;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Econômica;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Cultural...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/>
              <a:t>Caminhar na segurança da ciência.</a:t>
            </a:r>
          </a:p>
        </p:txBody>
      </p:sp>
      <p:pic>
        <p:nvPicPr>
          <p:cNvPr id="2050" name="Picture 2" descr="Razão - YouTube">
            <a:extLst>
              <a:ext uri="{FF2B5EF4-FFF2-40B4-BE49-F238E27FC236}">
                <a16:creationId xmlns:a16="http://schemas.microsoft.com/office/drawing/2014/main" id="{D8AF4D8E-E7B1-45A0-BABE-0BC2E4ACE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2" y="2097741"/>
            <a:ext cx="4391407" cy="247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720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27CF8-24B3-4D31-A2EB-707087C87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56F3D5CD-4D02-4503-AF7B-7A06A3C5F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7302" y="996951"/>
            <a:ext cx="5181600" cy="5181600"/>
          </a:xfr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F6A326-47F0-4A8D-B7D9-6CD2E8E06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615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2E56C-C7B6-4954-B895-5877CC47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AA1BC1-E0FB-4F59-9AD5-399911C6F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783511AC-F06E-401E-9640-A60175CAE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03" y="0"/>
            <a:ext cx="12218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CA19D-67C8-4331-9205-DC998FA6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25502"/>
            <a:ext cx="10353157" cy="970450"/>
          </a:xfrm>
        </p:spPr>
        <p:txBody>
          <a:bodyPr>
            <a:normAutofit fontScale="90000"/>
          </a:bodyPr>
          <a:lstStyle/>
          <a:p>
            <a:r>
              <a:rPr lang="pt-BR" sz="6700" u="sng" dirty="0">
                <a:solidFill>
                  <a:srgbClr val="FF0000"/>
                </a:solidFill>
                <a:latin typeface="Algerian" panose="04020705040A02060702" pitchFamily="82" charset="0"/>
              </a:rPr>
              <a:t>ÍDOLOS</a:t>
            </a:r>
            <a:r>
              <a:rPr lang="pt-BR" sz="67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pt-BR" sz="6700" u="sng" dirty="0">
                <a:solidFill>
                  <a:srgbClr val="FF0000"/>
                </a:solidFill>
                <a:latin typeface="Algerian" panose="04020705040A02060702" pitchFamily="82" charset="0"/>
              </a:rPr>
              <a:t>DA</a:t>
            </a:r>
            <a:r>
              <a:rPr lang="pt-BR" sz="67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pt-BR" sz="6700" u="sng" dirty="0">
                <a:solidFill>
                  <a:srgbClr val="FF0000"/>
                </a:solidFill>
                <a:latin typeface="Algerian" panose="04020705040A02060702" pitchFamily="82" charset="0"/>
              </a:rPr>
              <a:t>MENTE</a:t>
            </a:r>
            <a:endParaRPr lang="pt-BR" u="sng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C4DF62-6418-4ED0-A107-90AD309EB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90" y="1095952"/>
            <a:ext cx="11349317" cy="5636546"/>
          </a:xfrm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endParaRPr lang="pt-BR" b="1" dirty="0"/>
          </a:p>
          <a:p>
            <a:pPr indent="-342900">
              <a:buFont typeface="Arial" panose="020B0604020202020204" pitchFamily="34" charset="0"/>
              <a:buChar char="•"/>
            </a:pPr>
            <a:r>
              <a:rPr lang="pt-BR" sz="11200" b="1" dirty="0"/>
              <a:t>Conhecer o mundo e encontrar verdades;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pt-BR" sz="11200" b="1" dirty="0"/>
              <a:t>Limpar a mente </a:t>
            </a:r>
            <a:r>
              <a:rPr lang="pt-BR" sz="11200" b="1" dirty="0">
                <a:solidFill>
                  <a:srgbClr val="00B050"/>
                </a:solidFill>
              </a:rPr>
              <a:t>(libertar-se) </a:t>
            </a:r>
            <a:r>
              <a:rPr lang="pt-BR" sz="11200" b="1" dirty="0"/>
              <a:t>de vícios e ideias falsas </a:t>
            </a:r>
            <a:r>
              <a:rPr lang="pt-BR" sz="11200" b="1" dirty="0">
                <a:solidFill>
                  <a:srgbClr val="00B050"/>
                </a:solidFill>
              </a:rPr>
              <a:t>(ídolos)</a:t>
            </a:r>
            <a:r>
              <a:rPr lang="pt-BR" sz="11200" b="1" dirty="0"/>
              <a:t>;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pt-BR" sz="11200" b="1" i="1" u="sng" dirty="0">
                <a:solidFill>
                  <a:srgbClr val="00B0F0"/>
                </a:solidFill>
              </a:rPr>
              <a:t>Teoria dos falsos ídolos: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1200" b="1" dirty="0">
                <a:solidFill>
                  <a:srgbClr val="FFC000"/>
                </a:solidFill>
              </a:rPr>
              <a:t>Ídolos da Tribo.</a:t>
            </a:r>
          </a:p>
          <a:p>
            <a:pPr lvl="2"/>
            <a:r>
              <a:rPr lang="pt-BR" sz="11200" b="1" dirty="0">
                <a:solidFill>
                  <a:srgbClr val="FF6600"/>
                </a:solidFill>
              </a:rPr>
              <a:t>Natureza das coisas misturada com a natureza humana;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1200" b="1" dirty="0">
                <a:solidFill>
                  <a:srgbClr val="FFC000"/>
                </a:solidFill>
              </a:rPr>
              <a:t>Ídolos da Caverna.</a:t>
            </a:r>
          </a:p>
          <a:p>
            <a:pPr lvl="2"/>
            <a:r>
              <a:rPr lang="pt-BR" sz="11200" b="1" dirty="0">
                <a:solidFill>
                  <a:srgbClr val="FF6600"/>
                </a:solidFill>
              </a:rPr>
              <a:t>Pessoalidade, subjetividade... Sobre o intelecto;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1200" b="1" dirty="0">
                <a:solidFill>
                  <a:srgbClr val="FFC000"/>
                </a:solidFill>
              </a:rPr>
              <a:t>Ídolos do Foro </a:t>
            </a:r>
            <a:r>
              <a:rPr lang="pt-BR" sz="11200" b="1" dirty="0">
                <a:solidFill>
                  <a:srgbClr val="00B050"/>
                </a:solidFill>
              </a:rPr>
              <a:t>(Fórum ou Mercado)</a:t>
            </a:r>
            <a:r>
              <a:rPr lang="pt-BR" sz="11200" b="1" dirty="0">
                <a:solidFill>
                  <a:srgbClr val="FFC000"/>
                </a:solidFill>
              </a:rPr>
              <a:t>.</a:t>
            </a:r>
          </a:p>
          <a:p>
            <a:pPr lvl="2"/>
            <a:r>
              <a:rPr lang="pt-BR" sz="11200" b="1" dirty="0">
                <a:solidFill>
                  <a:srgbClr val="FF6600"/>
                </a:solidFill>
              </a:rPr>
              <a:t>Linguagem ... Distorcer a realidade;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1200" b="1" dirty="0">
                <a:solidFill>
                  <a:srgbClr val="FFC000"/>
                </a:solidFill>
              </a:rPr>
              <a:t>Ídolos do Teatro.</a:t>
            </a:r>
          </a:p>
          <a:p>
            <a:pPr lvl="2"/>
            <a:r>
              <a:rPr lang="pt-BR" sz="11200" b="1" dirty="0">
                <a:solidFill>
                  <a:srgbClr val="FF6600"/>
                </a:solidFill>
              </a:rPr>
              <a:t>Metafísica;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408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207C73C-7D5C-4BD1-9022-E03FDEA0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30" name="Picture 6" descr="Francis bacon png, Picture #1797903 francis bacon png">
            <a:extLst>
              <a:ext uri="{FF2B5EF4-FFF2-40B4-BE49-F238E27FC236}">
                <a16:creationId xmlns:a16="http://schemas.microsoft.com/office/drawing/2014/main" id="{309CD925-70BC-468A-B08F-FE5FED0181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9" y="609600"/>
            <a:ext cx="4444197" cy="585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 Pensamento e Influência de Aristóteles Para o Mundo">
            <a:extLst>
              <a:ext uri="{FF2B5EF4-FFF2-40B4-BE49-F238E27FC236}">
                <a16:creationId xmlns:a16="http://schemas.microsoft.com/office/drawing/2014/main" id="{19950108-DD77-47F7-AEA4-CF7FB3F2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246" y="1709142"/>
            <a:ext cx="4318186" cy="42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Versus PNG Clipart | PNG Mart">
            <a:extLst>
              <a:ext uri="{FF2B5EF4-FFF2-40B4-BE49-F238E27FC236}">
                <a16:creationId xmlns:a16="http://schemas.microsoft.com/office/drawing/2014/main" id="{D7ED6B27-F506-4FD2-A655-8845FCDE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03" y="2407023"/>
            <a:ext cx="4381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étodos científicos: método dedutivo | Livre Pensamento">
            <a:extLst>
              <a:ext uri="{FF2B5EF4-FFF2-40B4-BE49-F238E27FC236}">
                <a16:creationId xmlns:a16="http://schemas.microsoft.com/office/drawing/2014/main" id="{7ADD952F-F47A-43FD-80B5-12EB77A3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992" y="84625"/>
            <a:ext cx="4524700" cy="221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2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4E643-7FDD-4212-AD74-73E4EDD6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08386"/>
            <a:ext cx="10353762" cy="970450"/>
          </a:xfrm>
        </p:spPr>
        <p:txBody>
          <a:bodyPr>
            <a:normAutofit/>
          </a:bodyPr>
          <a:lstStyle/>
          <a:p>
            <a:r>
              <a:rPr lang="pt-BR" sz="5400" u="sng" dirty="0">
                <a:solidFill>
                  <a:srgbClr val="FF0000"/>
                </a:solidFill>
                <a:latin typeface="Algerian" panose="04020705040A02060702" pitchFamily="82" charset="0"/>
              </a:rPr>
              <a:t>Método</a:t>
            </a:r>
            <a:r>
              <a:rPr lang="pt-BR" sz="54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pt-BR" sz="5400" u="sng" dirty="0">
                <a:solidFill>
                  <a:srgbClr val="FF0000"/>
                </a:solidFill>
                <a:latin typeface="Algerian" panose="04020705040A02060702" pitchFamily="82" charset="0"/>
              </a:rPr>
              <a:t>empírico</a:t>
            </a:r>
            <a:r>
              <a:rPr lang="pt-BR" sz="5400" dirty="0">
                <a:solidFill>
                  <a:srgbClr val="FF0000"/>
                </a:solidFill>
                <a:latin typeface="Algerian" panose="04020705040A02060702" pitchFamily="82" charset="0"/>
              </a:rPr>
              <a:t>-</a:t>
            </a:r>
            <a:r>
              <a:rPr lang="pt-BR" sz="5400" u="sng" dirty="0">
                <a:solidFill>
                  <a:srgbClr val="FF0000"/>
                </a:solidFill>
                <a:latin typeface="Algerian" panose="04020705040A02060702" pitchFamily="82" charset="0"/>
              </a:rPr>
              <a:t>indutivo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5175D4-F688-48DD-B61B-F03FB5B0E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67" y="1376979"/>
            <a:ext cx="11338560" cy="5172635"/>
          </a:xfrm>
        </p:spPr>
        <p:txBody>
          <a:bodyPr>
            <a:normAutofit lnSpcReduction="10000"/>
          </a:bodyPr>
          <a:lstStyle/>
          <a:p>
            <a:r>
              <a:rPr lang="pt-BR" sz="4000" dirty="0">
                <a:solidFill>
                  <a:srgbClr val="00B0F0"/>
                </a:solidFill>
              </a:rPr>
              <a:t>Etapas do método:</a:t>
            </a:r>
          </a:p>
          <a:p>
            <a:endParaRPr lang="pt-BR" sz="4000" dirty="0"/>
          </a:p>
          <a:p>
            <a:pPr lvl="1"/>
            <a:r>
              <a:rPr lang="pt-BR" sz="3600" dirty="0">
                <a:solidFill>
                  <a:srgbClr val="00B050"/>
                </a:solidFill>
              </a:rPr>
              <a:t>Experiência;</a:t>
            </a:r>
          </a:p>
          <a:p>
            <a:pPr lvl="1"/>
            <a:r>
              <a:rPr lang="pt-BR" sz="3600" dirty="0">
                <a:solidFill>
                  <a:srgbClr val="00B050"/>
                </a:solidFill>
              </a:rPr>
              <a:t>Observação;</a:t>
            </a:r>
          </a:p>
          <a:p>
            <a:pPr lvl="1"/>
            <a:r>
              <a:rPr lang="pt-BR" sz="3600" dirty="0">
                <a:solidFill>
                  <a:srgbClr val="00B050"/>
                </a:solidFill>
              </a:rPr>
              <a:t>Regularidade;</a:t>
            </a:r>
          </a:p>
          <a:p>
            <a:pPr lvl="1"/>
            <a:r>
              <a:rPr lang="pt-BR" sz="3600" dirty="0">
                <a:solidFill>
                  <a:srgbClr val="00B050"/>
                </a:solidFill>
              </a:rPr>
              <a:t>Análise;</a:t>
            </a:r>
          </a:p>
          <a:p>
            <a:pPr lvl="1"/>
            <a:r>
              <a:rPr lang="pt-BR" sz="3600" dirty="0">
                <a:solidFill>
                  <a:srgbClr val="00B050"/>
                </a:solidFill>
              </a:rPr>
              <a:t>Generalização;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5" name="AutoShape 4" descr="Cozinhar A Banana, Banana, Frutas png transparente grátis">
            <a:extLst>
              <a:ext uri="{FF2B5EF4-FFF2-40B4-BE49-F238E27FC236}">
                <a16:creationId xmlns:a16="http://schemas.microsoft.com/office/drawing/2014/main" id="{0F574069-E87A-41D6-8129-758DE143D1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AutoShape 6" descr="Cozinhar A Banana, Banana, Frutas png transparente grátis">
            <a:extLst>
              <a:ext uri="{FF2B5EF4-FFF2-40B4-BE49-F238E27FC236}">
                <a16:creationId xmlns:a16="http://schemas.microsoft.com/office/drawing/2014/main" id="{84F39994-B11D-495B-B265-ED6D471672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7" name="AutoShape 8" descr="Fruta de ícone de banana - Baixar PNG/SVG Transparente">
            <a:extLst>
              <a:ext uri="{FF2B5EF4-FFF2-40B4-BE49-F238E27FC236}">
                <a16:creationId xmlns:a16="http://schemas.microsoft.com/office/drawing/2014/main" id="{631FD19E-B8C0-4BFD-A9C2-C079CF1A60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B328A331-683C-4FF6-9FB7-0F34952F7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56" y="2067261"/>
            <a:ext cx="2821040" cy="181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Frutas Tropicais PNG Images (com imagens) | Imagens de frutas ...">
            <a:extLst>
              <a:ext uri="{FF2B5EF4-FFF2-40B4-BE49-F238E27FC236}">
                <a16:creationId xmlns:a16="http://schemas.microsoft.com/office/drawing/2014/main" id="{22F98834-A432-4B7D-B3C7-47F7C2A067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pic>
        <p:nvPicPr>
          <p:cNvPr id="2062" name="Picture 14" descr="Manga Tommy com 2 unidades | Clube Extra">
            <a:extLst>
              <a:ext uri="{FF2B5EF4-FFF2-40B4-BE49-F238E27FC236}">
                <a16:creationId xmlns:a16="http://schemas.microsoft.com/office/drawing/2014/main" id="{077D611E-3895-4336-B238-C95E51E2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60" y="1376979"/>
            <a:ext cx="1914860" cy="191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 descr="Citrus Sinensis, Doce Limão, Laranja png transparente grátis">
            <a:extLst>
              <a:ext uri="{FF2B5EF4-FFF2-40B4-BE49-F238E27FC236}">
                <a16:creationId xmlns:a16="http://schemas.microsoft.com/office/drawing/2014/main" id="{F0C7346C-BA8A-4C59-B959-7EE13E992C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0" name="AutoShape 18" descr="Imagem de Frutas - Laranja 10 PNG Imagens e Moldes.com.br">
            <a:extLst>
              <a:ext uri="{FF2B5EF4-FFF2-40B4-BE49-F238E27FC236}">
                <a16:creationId xmlns:a16="http://schemas.microsoft.com/office/drawing/2014/main" id="{56B4D38B-0547-4093-8DB8-E1228F848D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" name="AutoShape 20" descr="Imagem de Frutas - Laranja 12 PNG Imagens e Moldes.com.br">
            <a:extLst>
              <a:ext uri="{FF2B5EF4-FFF2-40B4-BE49-F238E27FC236}">
                <a16:creationId xmlns:a16="http://schemas.microsoft.com/office/drawing/2014/main" id="{E21804D8-E024-45A9-84B1-3B56CBE008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2" name="AutoShape 22" descr="Suco De, Suco De Laranja, Laranja png transparente grátis">
            <a:extLst>
              <a:ext uri="{FF2B5EF4-FFF2-40B4-BE49-F238E27FC236}">
                <a16:creationId xmlns:a16="http://schemas.microsoft.com/office/drawing/2014/main" id="{99B66E94-A807-47B1-97A7-6BB2B2DD73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pic>
        <p:nvPicPr>
          <p:cNvPr id="2074" name="Picture 26" descr="Fruta Laranja Png - Imagens grátis no Pixabay">
            <a:extLst>
              <a:ext uri="{FF2B5EF4-FFF2-40B4-BE49-F238E27FC236}">
                <a16:creationId xmlns:a16="http://schemas.microsoft.com/office/drawing/2014/main" id="{0A37A578-8584-45AD-96A8-E0D6CA0FE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730" y="1935480"/>
            <a:ext cx="2211197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Raio De Sol Transparent &amp; PNG Clipart Free Download - YWD">
            <a:extLst>
              <a:ext uri="{FF2B5EF4-FFF2-40B4-BE49-F238E27FC236}">
                <a16:creationId xmlns:a16="http://schemas.microsoft.com/office/drawing/2014/main" id="{B2C58CC1-64E0-49DD-8A24-E6BFEE5EA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74" y="3217432"/>
            <a:ext cx="3576918" cy="357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5132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1143</TotalTime>
  <Words>705</Words>
  <Application>Microsoft Office PowerPoint</Application>
  <PresentationFormat>Widescreen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Algerian</vt:lpstr>
      <vt:lpstr>Arial</vt:lpstr>
      <vt:lpstr>Calisto MT</vt:lpstr>
      <vt:lpstr>Century Gothic</vt:lpstr>
      <vt:lpstr>Wingdings 2</vt:lpstr>
      <vt:lpstr>Wingdings 3</vt:lpstr>
      <vt:lpstr>Cacho</vt:lpstr>
      <vt:lpstr>Ardósia</vt:lpstr>
      <vt:lpstr>FILOSOFIA</vt:lpstr>
      <vt:lpstr>Apresentação do PowerPoint</vt:lpstr>
      <vt:lpstr>PASSAGEM PARA A MODERNIDADE</vt:lpstr>
      <vt:lpstr>Ideia de Modernidade</vt:lpstr>
      <vt:lpstr>Apresentação do PowerPoint</vt:lpstr>
      <vt:lpstr>Apresentação do PowerPoint</vt:lpstr>
      <vt:lpstr>ÍDOLOS DA MENTE</vt:lpstr>
      <vt:lpstr>Apresentação do PowerPoint</vt:lpstr>
      <vt:lpstr>Método empírico-indutivo</vt:lpstr>
      <vt:lpstr>Francis bacon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Zeni</dc:creator>
  <cp:lastModifiedBy>Claudia Frassetto</cp:lastModifiedBy>
  <cp:revision>42</cp:revision>
  <dcterms:created xsi:type="dcterms:W3CDTF">2018-04-23T19:22:55Z</dcterms:created>
  <dcterms:modified xsi:type="dcterms:W3CDTF">2025-06-11T10:45:15Z</dcterms:modified>
</cp:coreProperties>
</file>